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68" r:id="rId2"/>
    <p:sldId id="256" r:id="rId3"/>
    <p:sldId id="257" r:id="rId4"/>
    <p:sldId id="269" r:id="rId5"/>
    <p:sldId id="271" r:id="rId6"/>
    <p:sldId id="265" r:id="rId7"/>
    <p:sldId id="258" r:id="rId8"/>
    <p:sldId id="261" r:id="rId9"/>
    <p:sldId id="262" r:id="rId10"/>
    <p:sldId id="263" r:id="rId11"/>
    <p:sldId id="264" r:id="rId12"/>
    <p:sldId id="270" r:id="rId13"/>
    <p:sldId id="272" r:id="rId14"/>
    <p:sldId id="273" r:id="rId15"/>
    <p:sldId id="266" r:id="rId16"/>
    <p:sldId id="267"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651BC-778C-4472-BEC8-5723AAC6C2B8}"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C24D9-2281-406F-B90F-90D740AB288C}" type="slidenum">
              <a:rPr lang="en-US" smtClean="0"/>
              <a:t>‹#›</a:t>
            </a:fld>
            <a:endParaRPr lang="en-US"/>
          </a:p>
        </p:txBody>
      </p:sp>
    </p:spTree>
    <p:extLst>
      <p:ext uri="{BB962C8B-B14F-4D97-AF65-F5344CB8AC3E}">
        <p14:creationId xmlns:p14="http://schemas.microsoft.com/office/powerpoint/2010/main" val="177946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4C24D9-2281-406F-B90F-90D740AB288C}" type="slidenum">
              <a:rPr lang="en-US" smtClean="0"/>
              <a:t>2</a:t>
            </a:fld>
            <a:endParaRPr lang="en-US"/>
          </a:p>
        </p:txBody>
      </p:sp>
    </p:spTree>
    <p:extLst>
      <p:ext uri="{BB962C8B-B14F-4D97-AF65-F5344CB8AC3E}">
        <p14:creationId xmlns:p14="http://schemas.microsoft.com/office/powerpoint/2010/main" val="53871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199285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B1566-E090-4E56-A1F2-FB3522D14F5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40378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3452183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77363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152390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20545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271199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217736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291690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325898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914995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EB1566-E090-4E56-A1F2-FB3522D14F5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408565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EB1566-E090-4E56-A1F2-FB3522D14F5A}" type="datetimeFigureOut">
              <a:rPr lang="en-US" smtClean="0"/>
              <a:t>5/21/2020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275903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213090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122391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AFEB1566-E090-4E56-A1F2-FB3522D14F5A}" type="datetimeFigureOut">
              <a:rPr lang="en-US" smtClean="0"/>
              <a:t>5/21/2020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309384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EB1566-E090-4E56-A1F2-FB3522D14F5A}" type="datetimeFigureOut">
              <a:rPr lang="en-US" smtClean="0"/>
              <a:t>5/21/2020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20E50-9D12-46DB-ABD4-2B8037A794BF}" type="slidenum">
              <a:rPr lang="en-US" smtClean="0"/>
              <a:t>‹#›</a:t>
            </a:fld>
            <a:endParaRPr lang="en-US"/>
          </a:p>
        </p:txBody>
      </p:sp>
    </p:spTree>
    <p:extLst>
      <p:ext uri="{BB962C8B-B14F-4D97-AF65-F5344CB8AC3E}">
        <p14:creationId xmlns:p14="http://schemas.microsoft.com/office/powerpoint/2010/main" val="72814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FEB1566-E090-4E56-A1F2-FB3522D14F5A}" type="datetimeFigureOut">
              <a:rPr lang="en-US" smtClean="0"/>
              <a:t>5/21/2020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7420E50-9D12-46DB-ABD4-2B8037A794BF}" type="slidenum">
              <a:rPr lang="en-US" smtClean="0"/>
              <a:t>‹#›</a:t>
            </a:fld>
            <a:endParaRPr lang="en-US"/>
          </a:p>
        </p:txBody>
      </p:sp>
    </p:spTree>
    <p:extLst>
      <p:ext uri="{BB962C8B-B14F-4D97-AF65-F5344CB8AC3E}">
        <p14:creationId xmlns:p14="http://schemas.microsoft.com/office/powerpoint/2010/main" val="157753323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2480528"/>
            <a:ext cx="10515600" cy="1325563"/>
          </a:xfrm>
        </p:spPr>
        <p:txBody>
          <a:bodyPr>
            <a:noAutofit/>
          </a:bodyPr>
          <a:lstStyle/>
          <a:p>
            <a:pPr algn="ctr"/>
            <a:r>
              <a:rPr lang="en-US" sz="9600" b="1" u="sng"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MANICURE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143" y="0"/>
            <a:ext cx="10039066" cy="6858000"/>
          </a:xfrm>
        </p:spPr>
      </p:pic>
      <p:sp>
        <p:nvSpPr>
          <p:cNvPr id="5" name="TextBox 4"/>
          <p:cNvSpPr txBox="1"/>
          <p:nvPr/>
        </p:nvSpPr>
        <p:spPr>
          <a:xfrm>
            <a:off x="3166280" y="2279176"/>
            <a:ext cx="5909481" cy="1323439"/>
          </a:xfrm>
          <a:prstGeom prst="rect">
            <a:avLst/>
          </a:prstGeom>
          <a:noFill/>
        </p:spPr>
        <p:txBody>
          <a:bodyPr wrap="square" rtlCol="0">
            <a:spAutoFit/>
          </a:bodyPr>
          <a:lstStyle/>
          <a:p>
            <a:r>
              <a:rPr lang="en-US" sz="8000" b="1" dirty="0" smtClean="0">
                <a:solidFill>
                  <a:srgbClr val="FFFF00"/>
                </a:solidFill>
              </a:rPr>
              <a:t>MANICURE</a:t>
            </a:r>
            <a:endParaRPr lang="en-US" sz="8000" b="1" dirty="0">
              <a:solidFill>
                <a:srgbClr val="FFFF00"/>
              </a:solidFill>
            </a:endParaRPr>
          </a:p>
        </p:txBody>
      </p:sp>
      <p:sp>
        <p:nvSpPr>
          <p:cNvPr id="3" name="TextBox 2"/>
          <p:cNvSpPr txBox="1"/>
          <p:nvPr/>
        </p:nvSpPr>
        <p:spPr>
          <a:xfrm>
            <a:off x="7560860" y="6211669"/>
            <a:ext cx="4196118" cy="646331"/>
          </a:xfrm>
          <a:prstGeom prst="rect">
            <a:avLst/>
          </a:prstGeom>
          <a:noFill/>
        </p:spPr>
        <p:txBody>
          <a:bodyPr wrap="square" rtlCol="0">
            <a:spAutoFit/>
          </a:bodyPr>
          <a:lstStyle/>
          <a:p>
            <a:r>
              <a:rPr lang="en-US" dirty="0" smtClean="0">
                <a:solidFill>
                  <a:srgbClr val="002060"/>
                </a:solidFill>
                <a:latin typeface="Aharoni" panose="02010803020104030203" pitchFamily="2" charset="-79"/>
                <a:cs typeface="Aharoni" panose="02010803020104030203" pitchFamily="2" charset="-79"/>
              </a:rPr>
              <a:t>Presented by:- </a:t>
            </a:r>
            <a:r>
              <a:rPr lang="en-US" dirty="0" err="1" smtClean="0">
                <a:solidFill>
                  <a:srgbClr val="002060"/>
                </a:solidFill>
                <a:latin typeface="Aharoni" panose="02010803020104030203" pitchFamily="2" charset="-79"/>
                <a:cs typeface="Aharoni" panose="02010803020104030203" pitchFamily="2" charset="-79"/>
              </a:rPr>
              <a:t>Ruchi</a:t>
            </a:r>
            <a:r>
              <a:rPr lang="en-US" dirty="0" smtClean="0">
                <a:solidFill>
                  <a:srgbClr val="002060"/>
                </a:solidFill>
                <a:latin typeface="Aharoni" panose="02010803020104030203" pitchFamily="2" charset="-79"/>
                <a:cs typeface="Aharoni" panose="02010803020104030203" pitchFamily="2" charset="-79"/>
              </a:rPr>
              <a:t> </a:t>
            </a:r>
            <a:r>
              <a:rPr lang="en-US" dirty="0" err="1" smtClean="0">
                <a:solidFill>
                  <a:srgbClr val="002060"/>
                </a:solidFill>
                <a:latin typeface="Aharoni" panose="02010803020104030203" pitchFamily="2" charset="-79"/>
                <a:cs typeface="Aharoni" panose="02010803020104030203" pitchFamily="2" charset="-79"/>
              </a:rPr>
              <a:t>Chamoli</a:t>
            </a:r>
            <a:endParaRPr lang="en-US" dirty="0" smtClean="0">
              <a:solidFill>
                <a:srgbClr val="002060"/>
              </a:solidFill>
              <a:latin typeface="Aharoni" panose="02010803020104030203" pitchFamily="2" charset="-79"/>
              <a:cs typeface="Aharoni" panose="02010803020104030203" pitchFamily="2" charset="-79"/>
            </a:endParaRPr>
          </a:p>
          <a:p>
            <a:r>
              <a:rPr lang="en-US" dirty="0" smtClean="0">
                <a:solidFill>
                  <a:srgbClr val="002060"/>
                </a:solidFill>
                <a:latin typeface="Aharoni" panose="02010803020104030203" pitchFamily="2" charset="-79"/>
                <a:cs typeface="Aharoni" panose="02010803020104030203" pitchFamily="2" charset="-79"/>
              </a:rPr>
              <a:t>ruchichamolinvti@gmail.com</a:t>
            </a:r>
            <a:endParaRPr lang="en-US" dirty="0">
              <a:solidFill>
                <a:srgbClr val="00206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60606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961" y="259307"/>
            <a:ext cx="10515600" cy="6598693"/>
          </a:xfrm>
        </p:spPr>
        <p:txBody>
          <a:bodyPr/>
          <a:lstStyle/>
          <a:p>
            <a:pPr marL="0" indent="0" algn="ctr">
              <a:buNone/>
            </a:pPr>
            <a:r>
              <a:rPr lang="en-US" sz="3600" u="sng" dirty="0" smtClean="0">
                <a:solidFill>
                  <a:srgbClr val="FFFF00"/>
                </a:solidFill>
              </a:rPr>
              <a:t>NAIL COSMETICS</a:t>
            </a:r>
          </a:p>
          <a:p>
            <a:r>
              <a:rPr lang="en-US" sz="3600" dirty="0" smtClean="0"/>
              <a:t>Base coat/Top coat	</a:t>
            </a:r>
          </a:p>
          <a:p>
            <a:endParaRPr lang="en-US" sz="3600" dirty="0"/>
          </a:p>
          <a:p>
            <a:endParaRPr lang="en-US" sz="3600" dirty="0" smtClean="0"/>
          </a:p>
          <a:p>
            <a:r>
              <a:rPr lang="en-US" sz="3600" dirty="0" smtClean="0"/>
              <a:t>Cuticle Cream	</a:t>
            </a:r>
          </a:p>
          <a:p>
            <a:endParaRPr lang="en-US" sz="3600" dirty="0"/>
          </a:p>
          <a:p>
            <a:endParaRPr lang="en-US" sz="3600" dirty="0" smtClean="0"/>
          </a:p>
          <a:p>
            <a:r>
              <a:rPr lang="en-US" sz="3600" dirty="0" smtClean="0"/>
              <a:t>Manicure Shampoo					</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9863" y="842747"/>
            <a:ext cx="1468272" cy="146827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035" y="2660744"/>
            <a:ext cx="1519451" cy="151945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692" y="4362731"/>
            <a:ext cx="1280615" cy="1920923"/>
          </a:xfrm>
          <a:prstGeom prst="rect">
            <a:avLst/>
          </a:prstGeom>
        </p:spPr>
      </p:pic>
    </p:spTree>
    <p:extLst>
      <p:ext uri="{BB962C8B-B14F-4D97-AF65-F5344CB8AC3E}">
        <p14:creationId xmlns:p14="http://schemas.microsoft.com/office/powerpoint/2010/main" val="2970860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47200"/>
            <a:ext cx="10515600" cy="5366745"/>
          </a:xfrm>
        </p:spPr>
        <p:txBody>
          <a:bodyPr>
            <a:normAutofit/>
          </a:bodyPr>
          <a:lstStyle/>
          <a:p>
            <a:r>
              <a:rPr lang="en-US" sz="3600" dirty="0" smtClean="0"/>
              <a:t>Cotton		</a:t>
            </a:r>
          </a:p>
          <a:p>
            <a:pPr marL="0" indent="0">
              <a:buNone/>
            </a:pPr>
            <a:endParaRPr lang="en-US" dirty="0" smtClean="0"/>
          </a:p>
          <a:p>
            <a:pPr marL="0" indent="0">
              <a:buNone/>
            </a:pPr>
            <a:endParaRPr lang="en-US" dirty="0"/>
          </a:p>
          <a:p>
            <a:r>
              <a:rPr lang="en-US" sz="3600" dirty="0" smtClean="0"/>
              <a:t>Cold Cream</a:t>
            </a:r>
          </a:p>
          <a:p>
            <a:pPr marL="0" indent="0">
              <a:buNone/>
            </a:pPr>
            <a:endParaRPr lang="en-US" dirty="0" smtClean="0"/>
          </a:p>
          <a:p>
            <a:pPr marL="0" indent="0">
              <a:buNone/>
            </a:pPr>
            <a:endParaRPr lang="en-US" dirty="0" smtClean="0"/>
          </a:p>
          <a:p>
            <a:r>
              <a:rPr lang="en-US" sz="3600" dirty="0" smtClean="0"/>
              <a:t>Nail polish remover</a:t>
            </a:r>
          </a:p>
          <a:p>
            <a:endParaRPr lang="en-US" dirty="0" smtClean="0"/>
          </a:p>
          <a:p>
            <a:endParaRPr lang="en-US" dirty="0"/>
          </a:p>
          <a:p>
            <a:r>
              <a:rPr lang="en-US" sz="3600" dirty="0"/>
              <a:t>Nail paint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340" y="109182"/>
            <a:ext cx="1460310" cy="146031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208" y="1869576"/>
            <a:ext cx="1972084" cy="12609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119" y="4768551"/>
            <a:ext cx="1591387" cy="15913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3117" y="3479608"/>
            <a:ext cx="1370748" cy="1370748"/>
          </a:xfrm>
          <a:prstGeom prst="rect">
            <a:avLst/>
          </a:prstGeom>
        </p:spPr>
      </p:pic>
    </p:spTree>
    <p:extLst>
      <p:ext uri="{BB962C8B-B14F-4D97-AF65-F5344CB8AC3E}">
        <p14:creationId xmlns:p14="http://schemas.microsoft.com/office/powerpoint/2010/main" val="3162099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34888"/>
          </a:xfrm>
        </p:spPr>
        <p:txBody>
          <a:bodyPr/>
          <a:lstStyle/>
          <a:p>
            <a:pPr algn="ctr"/>
            <a:r>
              <a:rPr lang="en-US" sz="4400" b="1" dirty="0" smtClean="0">
                <a:solidFill>
                  <a:srgbClr val="FFC000"/>
                </a:solidFill>
              </a:rPr>
              <a:t>Sanitation &amp; Sterilization</a:t>
            </a:r>
            <a:endParaRPr lang="en-US" sz="4400" b="1" dirty="0">
              <a:solidFill>
                <a:srgbClr val="FFC000"/>
              </a:solidFill>
            </a:endParaRPr>
          </a:p>
        </p:txBody>
      </p:sp>
      <p:sp>
        <p:nvSpPr>
          <p:cNvPr id="3" name="Content Placeholder 2"/>
          <p:cNvSpPr>
            <a:spLocks noGrp="1"/>
          </p:cNvSpPr>
          <p:nvPr>
            <p:ph idx="1"/>
          </p:nvPr>
        </p:nvSpPr>
        <p:spPr>
          <a:xfrm>
            <a:off x="805218" y="1624085"/>
            <a:ext cx="10263116" cy="4012440"/>
          </a:xfrm>
        </p:spPr>
        <p:txBody>
          <a:bodyPr>
            <a:normAutofit fontScale="55000" lnSpcReduction="20000"/>
          </a:bodyPr>
          <a:lstStyle/>
          <a:p>
            <a:pPr algn="just"/>
            <a:r>
              <a:rPr lang="en-US" sz="3600" dirty="0"/>
              <a:t>A</a:t>
            </a:r>
            <a:r>
              <a:rPr lang="en-US" sz="3600" dirty="0" smtClean="0"/>
              <a:t>ll </a:t>
            </a:r>
            <a:r>
              <a:rPr lang="en-US" sz="3600" dirty="0"/>
              <a:t>tools, </a:t>
            </a:r>
            <a:r>
              <a:rPr lang="en-US" sz="3600" dirty="0" smtClean="0"/>
              <a:t>implements, or </a:t>
            </a:r>
            <a:r>
              <a:rPr lang="en-US" sz="3600" dirty="0"/>
              <a:t>other pieces of equipment must be properly cleaned and disinfected before coming into direct contact with a client</a:t>
            </a:r>
            <a:r>
              <a:rPr lang="en-US" sz="3600" dirty="0" smtClean="0"/>
              <a:t>, </a:t>
            </a:r>
            <a:r>
              <a:rPr lang="en-US" sz="3600" dirty="0"/>
              <a:t>Some examples are manicuring tabletops and arm cushions, finger bowls, towels, files/buffers, implements, etc</a:t>
            </a:r>
            <a:r>
              <a:rPr lang="en-US" sz="3600" dirty="0" smtClean="0"/>
              <a:t>.</a:t>
            </a:r>
          </a:p>
          <a:p>
            <a:pPr algn="just"/>
            <a:endParaRPr lang="en-US" sz="3600" dirty="0" smtClean="0"/>
          </a:p>
          <a:p>
            <a:pPr algn="just"/>
            <a:r>
              <a:rPr lang="en-US" sz="3600" dirty="0" smtClean="0"/>
              <a:t>Always use disposable items- like</a:t>
            </a:r>
            <a:r>
              <a:rPr lang="en-US" sz="3600" dirty="0"/>
              <a:t> cotton balls, gauze pads, wooden implements, disposable towels, toe separators, tissues, wooden </a:t>
            </a:r>
            <a:r>
              <a:rPr lang="en-US" sz="3600" dirty="0" smtClean="0"/>
              <a:t>sticks.</a:t>
            </a:r>
          </a:p>
          <a:p>
            <a:pPr marL="0" indent="0" algn="just">
              <a:buNone/>
            </a:pPr>
            <a:endParaRPr lang="en-US" sz="3600" dirty="0" smtClean="0"/>
          </a:p>
          <a:p>
            <a:pPr algn="just"/>
            <a:r>
              <a:rPr lang="en-US" sz="3600" dirty="0" smtClean="0"/>
              <a:t>In </a:t>
            </a:r>
            <a:r>
              <a:rPr lang="en-US" sz="3600" dirty="0"/>
              <a:t>Australia, the United States, and other </a:t>
            </a:r>
            <a:r>
              <a:rPr lang="en-US" sz="3600" dirty="0" smtClean="0"/>
              <a:t>countries, many </a:t>
            </a:r>
            <a:r>
              <a:rPr lang="en-US" sz="3600" dirty="0"/>
              <a:t>nail salons offer personal nail tool kits for purchase to avoid some of the sanitation issues in the salon. The kits are often kept in the salon and given to the client to take home, or are thrown away after use. They are only used when that client comes in for a treatment</a:t>
            </a:r>
            <a:r>
              <a:rPr lang="en-US" sz="3600" dirty="0" smtClean="0"/>
              <a:t>.</a:t>
            </a:r>
          </a:p>
        </p:txBody>
      </p:sp>
    </p:spTree>
    <p:extLst>
      <p:ext uri="{BB962C8B-B14F-4D97-AF65-F5344CB8AC3E}">
        <p14:creationId xmlns:p14="http://schemas.microsoft.com/office/powerpoint/2010/main" val="1975177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88" y="125172"/>
            <a:ext cx="9404723" cy="898410"/>
          </a:xfrm>
        </p:spPr>
        <p:txBody>
          <a:bodyPr/>
          <a:lstStyle/>
          <a:p>
            <a:pPr algn="ctr"/>
            <a:r>
              <a:rPr lang="en-US" b="1" dirty="0" smtClean="0">
                <a:solidFill>
                  <a:srgbClr val="FFC000"/>
                </a:solidFill>
              </a:rPr>
              <a:t>Procedure</a:t>
            </a:r>
            <a:endParaRPr lang="en-US" b="1" dirty="0">
              <a:solidFill>
                <a:srgbClr val="FFC000"/>
              </a:solidFill>
            </a:endParaRPr>
          </a:p>
        </p:txBody>
      </p:sp>
      <p:sp>
        <p:nvSpPr>
          <p:cNvPr id="3" name="Content Placeholder 2"/>
          <p:cNvSpPr>
            <a:spLocks noGrp="1"/>
          </p:cNvSpPr>
          <p:nvPr>
            <p:ph idx="1"/>
          </p:nvPr>
        </p:nvSpPr>
        <p:spPr>
          <a:xfrm>
            <a:off x="545910" y="914401"/>
            <a:ext cx="11068334" cy="5581933"/>
          </a:xfrm>
        </p:spPr>
        <p:txBody>
          <a:bodyPr>
            <a:noAutofit/>
          </a:bodyPr>
          <a:lstStyle/>
          <a:p>
            <a:r>
              <a:rPr lang="en-US" sz="2600" b="1" dirty="0" smtClean="0"/>
              <a:t>Collect Service related Implements &amp; Cosmetics in Manicure trolley</a:t>
            </a:r>
            <a:r>
              <a:rPr lang="en-US" sz="2600" dirty="0" smtClean="0"/>
              <a:t>.</a:t>
            </a:r>
            <a:endParaRPr lang="en-US" sz="2600" dirty="0"/>
          </a:p>
          <a:p>
            <a:r>
              <a:rPr lang="en-US" sz="2600" b="1" dirty="0"/>
              <a:t>Remove any existing nail </a:t>
            </a:r>
            <a:r>
              <a:rPr lang="en-US" sz="2600" b="1" dirty="0" smtClean="0"/>
              <a:t>polish:-</a:t>
            </a:r>
            <a:r>
              <a:rPr lang="en-US" sz="2600" dirty="0"/>
              <a:t> Take a couple cotton balls, </a:t>
            </a:r>
            <a:r>
              <a:rPr lang="en-US" sz="2600" dirty="0" smtClean="0"/>
              <a:t>dip </a:t>
            </a:r>
            <a:r>
              <a:rPr lang="en-US" sz="2600" dirty="0"/>
              <a:t>it into a nail polish remover. </a:t>
            </a:r>
            <a:r>
              <a:rPr lang="en-US" sz="2600" dirty="0" smtClean="0"/>
              <a:t>Gently </a:t>
            </a:r>
            <a:r>
              <a:rPr lang="en-US" sz="2600" dirty="0"/>
              <a:t>wipe away the nail </a:t>
            </a:r>
            <a:r>
              <a:rPr lang="en-US" sz="2600" dirty="0" smtClean="0"/>
              <a:t>polish.</a:t>
            </a:r>
          </a:p>
          <a:p>
            <a:r>
              <a:rPr lang="en-US" sz="2600" dirty="0"/>
              <a:t>File the nails how your </a:t>
            </a:r>
            <a:r>
              <a:rPr lang="en-US" sz="2600" dirty="0" smtClean="0"/>
              <a:t>client </a:t>
            </a:r>
            <a:r>
              <a:rPr lang="en-US" sz="2600" dirty="0"/>
              <a:t>would like them</a:t>
            </a:r>
            <a:r>
              <a:rPr lang="en-US" sz="2600" dirty="0" smtClean="0"/>
              <a:t>.</a:t>
            </a:r>
            <a:endParaRPr lang="en-US" sz="2600" dirty="0"/>
          </a:p>
          <a:p>
            <a:r>
              <a:rPr lang="en-US" sz="2600" b="1" dirty="0" smtClean="0"/>
              <a:t>Fill a bowl with sudsy liquid &amp; Soak the client fingers.</a:t>
            </a:r>
            <a:r>
              <a:rPr lang="en-US" sz="2600" dirty="0" smtClean="0"/>
              <a:t> Take a small bowl and fill it with warm water (make sure it's not too hot). Add in a gentle soap that smells good and moisturizes the skin. This will help with the acetone odor and graying effect and loosen up the dead skin on the nails and cuticles. Most manicure bowls are only for one hand at a time. So while one hand is soaking, you can massage and moisturize the other. Use a scented lotion or massage oil and rub the hand for a few minutes.</a:t>
            </a:r>
          </a:p>
          <a:p>
            <a:endParaRPr lang="en-US" sz="2600" dirty="0"/>
          </a:p>
          <a:p>
            <a:endParaRPr lang="en-US" sz="2600" dirty="0" smtClean="0"/>
          </a:p>
          <a:p>
            <a:endParaRPr lang="en-US" sz="2600" dirty="0"/>
          </a:p>
          <a:p>
            <a:endParaRPr lang="en-US" sz="2600" dirty="0"/>
          </a:p>
        </p:txBody>
      </p:sp>
    </p:spTree>
    <p:extLst>
      <p:ext uri="{BB962C8B-B14F-4D97-AF65-F5344CB8AC3E}">
        <p14:creationId xmlns:p14="http://schemas.microsoft.com/office/powerpoint/2010/main" val="4072598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436729"/>
            <a:ext cx="11259403" cy="6168788"/>
          </a:xfrm>
        </p:spPr>
        <p:txBody>
          <a:bodyPr>
            <a:noAutofit/>
          </a:bodyPr>
          <a:lstStyle/>
          <a:p>
            <a:pPr algn="just"/>
            <a:r>
              <a:rPr lang="en-US" sz="2800" b="1" dirty="0" smtClean="0"/>
              <a:t>Push and trim the cuticles</a:t>
            </a:r>
            <a:r>
              <a:rPr lang="en-US" sz="2800" b="1" dirty="0"/>
              <a:t>-</a:t>
            </a:r>
            <a:r>
              <a:rPr lang="en-US" sz="2800" dirty="0"/>
              <a:t> Use a </a:t>
            </a:r>
            <a:r>
              <a:rPr lang="en-US" sz="2800" dirty="0" smtClean="0"/>
              <a:t>cuticle </a:t>
            </a:r>
            <a:r>
              <a:rPr lang="en-US" sz="2800" dirty="0"/>
              <a:t>pusher and gently push the cuticles back. This will make the nails appear longer and </a:t>
            </a:r>
            <a:r>
              <a:rPr lang="en-US" sz="2800" dirty="0" smtClean="0"/>
              <a:t>cleaner. After that use </a:t>
            </a:r>
            <a:r>
              <a:rPr lang="en-US" sz="2800" dirty="0"/>
              <a:t>a </a:t>
            </a:r>
            <a:r>
              <a:rPr lang="en-US" sz="2800" dirty="0" smtClean="0"/>
              <a:t>cuticle cutter </a:t>
            </a:r>
            <a:r>
              <a:rPr lang="en-US" sz="2800" dirty="0"/>
              <a:t>to trim the skin around the cuticle. </a:t>
            </a:r>
            <a:r>
              <a:rPr lang="en-US" sz="2800" dirty="0" smtClean="0"/>
              <a:t>Use cuticle cream to soften the cuticle.</a:t>
            </a:r>
          </a:p>
          <a:p>
            <a:pPr algn="just"/>
            <a:r>
              <a:rPr lang="en-US" sz="2800" dirty="0"/>
              <a:t>Apply </a:t>
            </a:r>
            <a:r>
              <a:rPr lang="en-US" sz="2800" dirty="0" smtClean="0"/>
              <a:t>massage </a:t>
            </a:r>
            <a:r>
              <a:rPr lang="en-US" sz="2800" dirty="0"/>
              <a:t>cream to hydrate and moisturize </a:t>
            </a:r>
            <a:r>
              <a:rPr lang="en-US" sz="2800" dirty="0" smtClean="0"/>
              <a:t>clients hand and follow the massage manipulation in rhythmic way.</a:t>
            </a:r>
          </a:p>
          <a:p>
            <a:pPr algn="just"/>
            <a:r>
              <a:rPr lang="en-US" sz="2800" b="1" dirty="0"/>
              <a:t>Apply a base </a:t>
            </a:r>
            <a:r>
              <a:rPr lang="en-US" sz="2800" b="1" dirty="0" smtClean="0"/>
              <a:t>coat-</a:t>
            </a:r>
            <a:r>
              <a:rPr lang="en-US" sz="2800" dirty="0"/>
              <a:t> It's important to start off with a clear base coat applied thinly, smoothly, and carefully</a:t>
            </a:r>
            <a:r>
              <a:rPr lang="en-US" sz="2800" dirty="0" smtClean="0"/>
              <a:t>.</a:t>
            </a:r>
          </a:p>
          <a:p>
            <a:pPr algn="just"/>
            <a:r>
              <a:rPr lang="en-US" sz="2800" b="1" dirty="0"/>
              <a:t>Use 1-2 coats of nail polish to cover your nails</a:t>
            </a:r>
            <a:r>
              <a:rPr lang="en-US" sz="2800" b="1" dirty="0" smtClean="0"/>
              <a:t>.</a:t>
            </a:r>
            <a:endParaRPr lang="en-US" sz="2800" b="1" dirty="0"/>
          </a:p>
          <a:p>
            <a:pPr algn="just"/>
            <a:r>
              <a:rPr lang="en-US" sz="2800" b="1" dirty="0"/>
              <a:t>Apply your top coat after your main polish color dries</a:t>
            </a:r>
            <a:r>
              <a:rPr lang="en-US" sz="2800" b="1" dirty="0" smtClean="0"/>
              <a:t>.</a:t>
            </a:r>
            <a:endParaRPr lang="en-US" sz="2800" b="1" dirty="0"/>
          </a:p>
          <a:p>
            <a:pPr algn="just"/>
            <a:r>
              <a:rPr lang="en-US" sz="2800" b="1" dirty="0"/>
              <a:t>Let </a:t>
            </a:r>
            <a:r>
              <a:rPr lang="en-US" sz="2800" b="1" dirty="0" smtClean="0"/>
              <a:t>client </a:t>
            </a:r>
            <a:r>
              <a:rPr lang="en-US" sz="2800" b="1" dirty="0"/>
              <a:t>nails dry completely </a:t>
            </a:r>
            <a:r>
              <a:rPr lang="en-US" sz="2800" b="1" dirty="0" smtClean="0"/>
              <a:t>.</a:t>
            </a:r>
            <a:endParaRPr lang="en-US" sz="2800" dirty="0"/>
          </a:p>
          <a:p>
            <a:pPr algn="just"/>
            <a:endParaRPr lang="en-US" sz="2800" dirty="0"/>
          </a:p>
          <a:p>
            <a:pPr algn="just"/>
            <a:endParaRPr lang="en-US" sz="2800" dirty="0" smtClean="0"/>
          </a:p>
          <a:p>
            <a:pPr algn="just"/>
            <a:endParaRPr lang="en-US" sz="2800" dirty="0"/>
          </a:p>
          <a:p>
            <a:pPr algn="just"/>
            <a:endParaRPr lang="en-US" sz="2800" dirty="0"/>
          </a:p>
        </p:txBody>
      </p:sp>
    </p:spTree>
    <p:extLst>
      <p:ext uri="{BB962C8B-B14F-4D97-AF65-F5344CB8AC3E}">
        <p14:creationId xmlns:p14="http://schemas.microsoft.com/office/powerpoint/2010/main" val="1508331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solidFill>
                  <a:srgbClr val="FFFF00"/>
                </a:solidFill>
              </a:rPr>
              <a:t>Safety Precaution</a:t>
            </a:r>
            <a:endParaRPr lang="en-US" sz="4400" b="1" dirty="0">
              <a:solidFill>
                <a:srgbClr val="FFFF00"/>
              </a:solidFill>
            </a:endParaRPr>
          </a:p>
        </p:txBody>
      </p:sp>
      <p:sp>
        <p:nvSpPr>
          <p:cNvPr id="3" name="Content Placeholder 2"/>
          <p:cNvSpPr>
            <a:spLocks noGrp="1"/>
          </p:cNvSpPr>
          <p:nvPr>
            <p:ph idx="1"/>
          </p:nvPr>
        </p:nvSpPr>
        <p:spPr>
          <a:xfrm>
            <a:off x="749451" y="1364775"/>
            <a:ext cx="8946541" cy="4940490"/>
          </a:xfrm>
        </p:spPr>
        <p:txBody>
          <a:bodyPr>
            <a:noAutofit/>
          </a:bodyPr>
          <a:lstStyle/>
          <a:p>
            <a:r>
              <a:rPr lang="en-US" sz="2400" dirty="0"/>
              <a:t>Make sure the salon is licensed and clean</a:t>
            </a:r>
            <a:r>
              <a:rPr lang="en-US" sz="2400" dirty="0" smtClean="0"/>
              <a:t>.</a:t>
            </a:r>
          </a:p>
          <a:p>
            <a:pPr marL="0" indent="0">
              <a:buNone/>
            </a:pPr>
            <a:endParaRPr lang="en-US" sz="2400" dirty="0"/>
          </a:p>
          <a:p>
            <a:r>
              <a:rPr lang="en-US" sz="2400" dirty="0"/>
              <a:t>Never have cuticles cut or pushed back with force</a:t>
            </a:r>
            <a:r>
              <a:rPr lang="en-US" sz="2400" dirty="0" smtClean="0"/>
              <a:t>.</a:t>
            </a:r>
          </a:p>
          <a:p>
            <a:pPr marL="0" indent="0">
              <a:buNone/>
            </a:pPr>
            <a:endParaRPr lang="en-US" sz="2400" dirty="0"/>
          </a:p>
          <a:p>
            <a:r>
              <a:rPr lang="en-US" sz="2400" dirty="0"/>
              <a:t>Don't </a:t>
            </a:r>
            <a:r>
              <a:rPr lang="en-US" sz="2400" dirty="0" smtClean="0"/>
              <a:t>remove the </a:t>
            </a:r>
            <a:r>
              <a:rPr lang="en-US" sz="2400" smtClean="0"/>
              <a:t>hair by </a:t>
            </a:r>
            <a:r>
              <a:rPr lang="en-US" sz="2400" dirty="0" smtClean="0"/>
              <a:t>depilatories and saving, before </a:t>
            </a:r>
            <a:r>
              <a:rPr lang="en-US" sz="2400" dirty="0"/>
              <a:t>a </a:t>
            </a:r>
            <a:r>
              <a:rPr lang="en-US" sz="2400" dirty="0" smtClean="0"/>
              <a:t>Manicure.</a:t>
            </a:r>
          </a:p>
          <a:p>
            <a:pPr marL="0" indent="0">
              <a:buNone/>
            </a:pPr>
            <a:endParaRPr lang="en-US" sz="2400" dirty="0" smtClean="0"/>
          </a:p>
          <a:p>
            <a:r>
              <a:rPr lang="en-US" sz="2400" dirty="0" smtClean="0"/>
              <a:t>Don't </a:t>
            </a:r>
            <a:r>
              <a:rPr lang="en-US" sz="2400" dirty="0"/>
              <a:t>cover up nail problems with artificial nails</a:t>
            </a:r>
            <a:r>
              <a:rPr lang="en-US" sz="2400" dirty="0" smtClean="0"/>
              <a:t>.</a:t>
            </a:r>
          </a:p>
          <a:p>
            <a:pPr marL="0" indent="0">
              <a:buNone/>
            </a:pPr>
            <a:endParaRPr lang="en-US" sz="2400" dirty="0"/>
          </a:p>
          <a:p>
            <a:r>
              <a:rPr lang="en-US" sz="2400" dirty="0"/>
              <a:t>Apply a rich moisturizing cream to the nails, particularly after removing nail polish.</a:t>
            </a:r>
          </a:p>
          <a:p>
            <a:pPr marL="0" indent="0">
              <a:buNone/>
            </a:pP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4041420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664" y="245658"/>
            <a:ext cx="8946541" cy="6359858"/>
          </a:xfrm>
        </p:spPr>
        <p:txBody>
          <a:bodyPr>
            <a:noAutofit/>
          </a:bodyPr>
          <a:lstStyle/>
          <a:p>
            <a:endParaRPr lang="en-US" sz="2400" dirty="0" smtClean="0"/>
          </a:p>
          <a:p>
            <a:r>
              <a:rPr lang="en-US" sz="2400" dirty="0" smtClean="0"/>
              <a:t>A</a:t>
            </a:r>
            <a:r>
              <a:rPr lang="en-US" sz="2400" dirty="0"/>
              <a:t> good technician won’t cover your nails with cheap nail polish</a:t>
            </a:r>
            <a:r>
              <a:rPr lang="en-US" sz="2400" dirty="0" smtClean="0"/>
              <a:t>.</a:t>
            </a:r>
          </a:p>
          <a:p>
            <a:pPr marL="0" indent="0">
              <a:buNone/>
            </a:pPr>
            <a:endParaRPr lang="en-US" sz="2400" dirty="0"/>
          </a:p>
          <a:p>
            <a:r>
              <a:rPr lang="en-US" sz="2400" dirty="0"/>
              <a:t>A good manicure should not take less than one hour</a:t>
            </a:r>
            <a:r>
              <a:rPr lang="en-US" sz="2400" dirty="0" smtClean="0"/>
              <a:t>.</a:t>
            </a:r>
          </a:p>
          <a:p>
            <a:pPr marL="0" indent="0">
              <a:buNone/>
            </a:pPr>
            <a:endParaRPr lang="en-US" sz="2400" dirty="0"/>
          </a:p>
          <a:p>
            <a:r>
              <a:rPr lang="en-US" sz="2400" dirty="0"/>
              <a:t>Wooden </a:t>
            </a:r>
            <a:r>
              <a:rPr lang="en-US" sz="2400" dirty="0" smtClean="0"/>
              <a:t>sticks, Nail file, Cotton </a:t>
            </a:r>
            <a:r>
              <a:rPr lang="en-US" sz="2400" dirty="0"/>
              <a:t>and </a:t>
            </a:r>
            <a:r>
              <a:rPr lang="en-US" sz="2400" dirty="0" smtClean="0"/>
              <a:t>napkins/ Disposable towels </a:t>
            </a:r>
            <a:r>
              <a:rPr lang="en-US" sz="2400" dirty="0"/>
              <a:t>can be used only once</a:t>
            </a:r>
            <a:r>
              <a:rPr lang="en-US" sz="2400" dirty="0" smtClean="0"/>
              <a:t>.</a:t>
            </a:r>
          </a:p>
          <a:p>
            <a:pPr marL="0" indent="0">
              <a:buNone/>
            </a:pPr>
            <a:endParaRPr lang="en-US" sz="2400" dirty="0" smtClean="0"/>
          </a:p>
          <a:p>
            <a:r>
              <a:rPr lang="en-US" sz="2400" dirty="0"/>
              <a:t>A technician should look neat and maintain an organized workstation</a:t>
            </a:r>
            <a:r>
              <a:rPr lang="en-US" sz="2400" dirty="0" smtClean="0"/>
              <a:t>.</a:t>
            </a:r>
          </a:p>
          <a:p>
            <a:pPr marL="0" indent="0">
              <a:buNone/>
            </a:pPr>
            <a:endParaRPr lang="en-US" sz="2400" dirty="0"/>
          </a:p>
          <a:p>
            <a:r>
              <a:rPr lang="en-US" sz="2400" dirty="0"/>
              <a:t>Technicians must use their tools professionally and be able to work with chemicals.</a:t>
            </a:r>
          </a:p>
          <a:p>
            <a:endParaRPr lang="en-US" sz="2400" dirty="0"/>
          </a:p>
          <a:p>
            <a:endParaRPr lang="en-US" sz="2400" dirty="0"/>
          </a:p>
        </p:txBody>
      </p:sp>
    </p:spTree>
    <p:extLst>
      <p:ext uri="{BB962C8B-B14F-4D97-AF65-F5344CB8AC3E}">
        <p14:creationId xmlns:p14="http://schemas.microsoft.com/office/powerpoint/2010/main" val="686600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6017" y="1288643"/>
            <a:ext cx="8946541" cy="4195481"/>
          </a:xfrm>
        </p:spPr>
        <p:txBody>
          <a:bodyPr/>
          <a:lstStyle/>
          <a:p>
            <a:pPr marL="0" indent="0">
              <a:buNone/>
            </a:pPr>
            <a:endParaRPr lang="en-US" dirty="0"/>
          </a:p>
          <a:p>
            <a:endParaRPr lang="en-US" dirty="0" smtClean="0"/>
          </a:p>
          <a:p>
            <a:endParaRPr lang="en-US" dirty="0"/>
          </a:p>
          <a:p>
            <a:endParaRPr lang="en-US" dirty="0" smtClean="0"/>
          </a:p>
          <a:p>
            <a:pPr marL="0" indent="0" algn="ctr">
              <a:buNone/>
            </a:pPr>
            <a:r>
              <a:rPr lang="en-US" sz="7200" b="1" dirty="0" smtClean="0"/>
              <a:t>THANK YOU</a:t>
            </a:r>
            <a:endParaRPr lang="en-US" sz="7200" b="1" dirty="0"/>
          </a:p>
        </p:txBody>
      </p:sp>
    </p:spTree>
    <p:extLst>
      <p:ext uri="{BB962C8B-B14F-4D97-AF65-F5344CB8AC3E}">
        <p14:creationId xmlns:p14="http://schemas.microsoft.com/office/powerpoint/2010/main" val="382207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33114"/>
            <a:ext cx="10515600" cy="726696"/>
          </a:xfrm>
        </p:spPr>
        <p:txBody>
          <a:bodyPr/>
          <a:lstStyle/>
          <a:p>
            <a:pPr algn="ctr"/>
            <a:r>
              <a:rPr lang="en-US" sz="4800" b="1" u="sng" dirty="0" smtClean="0">
                <a:solidFill>
                  <a:srgbClr val="FFFF00"/>
                </a:solidFill>
              </a:rPr>
              <a:t>MANICURE</a:t>
            </a:r>
            <a:endParaRPr lang="en-US" sz="4800" b="1" u="sng" dirty="0">
              <a:solidFill>
                <a:srgbClr val="FFFF00"/>
              </a:solidFill>
            </a:endParaRPr>
          </a:p>
        </p:txBody>
      </p:sp>
      <p:sp>
        <p:nvSpPr>
          <p:cNvPr id="5" name="Content Placeholder 4"/>
          <p:cNvSpPr>
            <a:spLocks noGrp="1"/>
          </p:cNvSpPr>
          <p:nvPr>
            <p:ph idx="1"/>
          </p:nvPr>
        </p:nvSpPr>
        <p:spPr>
          <a:xfrm>
            <a:off x="838200" y="859810"/>
            <a:ext cx="10515600" cy="5868536"/>
          </a:xfrm>
        </p:spPr>
        <p:txBody>
          <a:bodyPr>
            <a:noAutofit/>
          </a:bodyPr>
          <a:lstStyle/>
          <a:p>
            <a:pPr algn="just">
              <a:buFont typeface="Wingdings" panose="05000000000000000000" pitchFamily="2" charset="2"/>
              <a:buChar char="v"/>
            </a:pPr>
            <a:r>
              <a:rPr lang="en-US" sz="2800" dirty="0" smtClean="0"/>
              <a:t>The word Manicure is derived from the Latin </a:t>
            </a:r>
            <a:r>
              <a:rPr lang="en-US" sz="2800" dirty="0" err="1" smtClean="0"/>
              <a:t>manus</a:t>
            </a:r>
            <a:r>
              <a:rPr lang="en-US" sz="2800" dirty="0" smtClean="0"/>
              <a:t> (hand) and </a:t>
            </a:r>
            <a:r>
              <a:rPr lang="en-US" sz="2800" dirty="0" err="1" smtClean="0"/>
              <a:t>cura</a:t>
            </a:r>
            <a:r>
              <a:rPr lang="en-US" sz="2800" dirty="0" smtClean="0"/>
              <a:t> (care) and means the care of the hands &amp; nails. </a:t>
            </a:r>
          </a:p>
          <a:p>
            <a:pPr marL="0" indent="0" algn="just">
              <a:buNone/>
            </a:pPr>
            <a:endParaRPr lang="en-US" sz="1600" dirty="0"/>
          </a:p>
          <a:p>
            <a:pPr algn="just">
              <a:buFont typeface="Wingdings" panose="05000000000000000000" pitchFamily="2" charset="2"/>
              <a:buChar char="v"/>
            </a:pPr>
            <a:r>
              <a:rPr lang="en-US" sz="2800" dirty="0" smtClean="0"/>
              <a:t>The purpose of manicure is to improve the appearance of the Hands and Nails.</a:t>
            </a:r>
          </a:p>
          <a:p>
            <a:pPr marL="0" indent="0" algn="just">
              <a:buNone/>
            </a:pPr>
            <a:endParaRPr lang="en-US" sz="1600" dirty="0" smtClean="0"/>
          </a:p>
          <a:p>
            <a:pPr algn="just">
              <a:buFont typeface="Wingdings" panose="05000000000000000000" pitchFamily="2" charset="2"/>
              <a:buChar char="v"/>
            </a:pPr>
            <a:r>
              <a:rPr lang="en-US" sz="2800" dirty="0" smtClean="0"/>
              <a:t>The Nails </a:t>
            </a:r>
            <a:r>
              <a:rPr lang="en-US" sz="2800" dirty="0"/>
              <a:t>consist of “Keratin” and provide protection for the </a:t>
            </a:r>
            <a:r>
              <a:rPr lang="en-US" sz="2800" dirty="0" smtClean="0"/>
              <a:t>fingertips</a:t>
            </a:r>
            <a:r>
              <a:rPr lang="en-US" sz="2800" dirty="0"/>
              <a:t>. </a:t>
            </a:r>
            <a:r>
              <a:rPr lang="en-US" sz="2800" dirty="0" smtClean="0"/>
              <a:t>The nails </a:t>
            </a:r>
            <a:r>
              <a:rPr lang="en-US" sz="2800" dirty="0"/>
              <a:t>consist of up 150 layers of keratinized skin cells and can reach a thickness </a:t>
            </a:r>
            <a:r>
              <a:rPr lang="en-US" sz="2800" dirty="0" smtClean="0"/>
              <a:t>	of </a:t>
            </a:r>
            <a:r>
              <a:rPr lang="en-US" sz="2800" dirty="0"/>
              <a:t>up 0,75 </a:t>
            </a:r>
            <a:r>
              <a:rPr lang="en-US" sz="2800" dirty="0" smtClean="0"/>
              <a:t>mm.</a:t>
            </a:r>
          </a:p>
          <a:p>
            <a:pPr marL="0" indent="0" algn="just">
              <a:buNone/>
            </a:pPr>
            <a:endParaRPr lang="en-US" sz="1600" dirty="0" smtClean="0"/>
          </a:p>
          <a:p>
            <a:pPr algn="just">
              <a:buFont typeface="Wingdings" panose="05000000000000000000" pitchFamily="2" charset="2"/>
              <a:buChar char="v"/>
            </a:pPr>
            <a:r>
              <a:rPr lang="en-US" sz="2400" dirty="0" smtClean="0"/>
              <a:t> </a:t>
            </a:r>
            <a:r>
              <a:rPr lang="en-US" sz="2800" dirty="0" smtClean="0"/>
              <a:t>The </a:t>
            </a:r>
            <a:r>
              <a:rPr lang="en-US" sz="2800" dirty="0"/>
              <a:t>fingernails grow about 1 mm per </a:t>
            </a:r>
            <a:r>
              <a:rPr lang="en-US" sz="2800" dirty="0" smtClean="0"/>
              <a:t>week</a:t>
            </a:r>
            <a:r>
              <a:rPr lang="en-US" sz="2400" dirty="0" smtClean="0"/>
              <a:t>.</a:t>
            </a:r>
          </a:p>
        </p:txBody>
      </p:sp>
    </p:spTree>
    <p:extLst>
      <p:ext uri="{BB962C8B-B14F-4D97-AF65-F5344CB8AC3E}">
        <p14:creationId xmlns:p14="http://schemas.microsoft.com/office/powerpoint/2010/main" val="4166389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2263"/>
            <a:ext cx="10515600" cy="6018662"/>
          </a:xfrm>
        </p:spPr>
        <p:txBody>
          <a:bodyPr>
            <a:noAutofit/>
          </a:bodyPr>
          <a:lstStyle/>
          <a:p>
            <a:pPr>
              <a:buFont typeface="Wingdings" panose="05000000000000000000" pitchFamily="2" charset="2"/>
              <a:buChar char="v"/>
            </a:pPr>
            <a:r>
              <a:rPr lang="en-US" sz="2400" dirty="0" smtClean="0"/>
              <a:t>Manicure </a:t>
            </a:r>
            <a:r>
              <a:rPr lang="en-US" sz="2400" dirty="0"/>
              <a:t>became particularly popular in France in 1920/1930. </a:t>
            </a:r>
            <a:r>
              <a:rPr lang="en-US" sz="2400" dirty="0" smtClean="0"/>
              <a:t>This </a:t>
            </a:r>
            <a:r>
              <a:rPr lang="en-US" sz="2400" dirty="0"/>
              <a:t>time</a:t>
            </a:r>
            <a:r>
              <a:rPr lang="en-US" sz="2400" dirty="0" smtClean="0"/>
              <a:t>, </a:t>
            </a:r>
            <a:r>
              <a:rPr lang="en-US" sz="2400" dirty="0"/>
              <a:t>it </a:t>
            </a:r>
            <a:r>
              <a:rPr lang="en-US" sz="2400" dirty="0" smtClean="0"/>
              <a:t>was </a:t>
            </a:r>
            <a:r>
              <a:rPr lang="en-US" sz="2400" dirty="0"/>
              <a:t>fashionable to paint the nail tips white and leave the rest of the fingernails in natural rose, which is known as “French Manicure</a:t>
            </a:r>
            <a:r>
              <a:rPr lang="en-US" sz="2400" dirty="0" smtClean="0"/>
              <a:t>”.</a:t>
            </a:r>
          </a:p>
          <a:p>
            <a:pPr marL="0" indent="0">
              <a:buNone/>
            </a:pPr>
            <a:endParaRPr lang="en-US" sz="1600" dirty="0" smtClean="0"/>
          </a:p>
          <a:p>
            <a:pPr>
              <a:buFont typeface="Wingdings" panose="05000000000000000000" pitchFamily="2" charset="2"/>
              <a:buChar char="v"/>
            </a:pPr>
            <a:r>
              <a:rPr lang="en-US" sz="2400" dirty="0" smtClean="0"/>
              <a:t>In </a:t>
            </a:r>
            <a:r>
              <a:rPr lang="en-US" sz="2400" dirty="0"/>
              <a:t>1925 a transparent, rose colored nail polish came onto the market. It was only applied to the middle of the nail, the nail tip and the nail moon remained </a:t>
            </a:r>
            <a:r>
              <a:rPr lang="en-US" sz="2400" dirty="0" smtClean="0"/>
              <a:t>unpainted.</a:t>
            </a:r>
          </a:p>
          <a:p>
            <a:pPr marL="0" indent="0">
              <a:buNone/>
            </a:pPr>
            <a:endParaRPr lang="en-US" sz="1600" dirty="0" smtClean="0"/>
          </a:p>
          <a:p>
            <a:pPr>
              <a:buFont typeface="Wingdings" panose="05000000000000000000" pitchFamily="2" charset="2"/>
              <a:buChar char="v"/>
            </a:pPr>
            <a:r>
              <a:rPr lang="en-US" sz="2400" dirty="0" smtClean="0"/>
              <a:t>In </a:t>
            </a:r>
            <a:r>
              <a:rPr lang="en-US" sz="2400" dirty="0"/>
              <a:t>1932 the first covering nail varnish was developed by the brothers </a:t>
            </a:r>
            <a:r>
              <a:rPr lang="en-US" sz="2400" dirty="0" err="1"/>
              <a:t>Lachmann</a:t>
            </a:r>
            <a:r>
              <a:rPr lang="en-US" sz="2400" dirty="0"/>
              <a:t>. </a:t>
            </a:r>
            <a:endParaRPr lang="en-US" sz="2400" dirty="0" smtClean="0"/>
          </a:p>
          <a:p>
            <a:pPr marL="0" indent="0">
              <a:buNone/>
            </a:pPr>
            <a:endParaRPr lang="en-US" sz="1600" dirty="0" smtClean="0"/>
          </a:p>
          <a:p>
            <a:pPr>
              <a:buFont typeface="Wingdings" panose="05000000000000000000" pitchFamily="2" charset="2"/>
              <a:buChar char="v"/>
            </a:pPr>
            <a:r>
              <a:rPr lang="en-US" sz="2400" dirty="0" smtClean="0"/>
              <a:t>Around </a:t>
            </a:r>
            <a:r>
              <a:rPr lang="en-US" sz="2400" dirty="0"/>
              <a:t>1970, the first nail studios were opened and in the early 1980’s the light curing technology was developed</a:t>
            </a:r>
            <a:r>
              <a:rPr lang="en-US" sz="2400" dirty="0" smtClean="0"/>
              <a:t>.</a:t>
            </a:r>
          </a:p>
        </p:txBody>
      </p:sp>
    </p:spTree>
    <p:extLst>
      <p:ext uri="{BB962C8B-B14F-4D97-AF65-F5344CB8AC3E}">
        <p14:creationId xmlns:p14="http://schemas.microsoft.com/office/powerpoint/2010/main" val="3855962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186" y="668740"/>
            <a:ext cx="9596533" cy="5868537"/>
          </a:xfrm>
        </p:spPr>
        <p:txBody>
          <a:bodyPr>
            <a:noAutofit/>
          </a:bodyPr>
          <a:lstStyle/>
          <a:p>
            <a:pPr>
              <a:buFont typeface="Wingdings" panose="05000000000000000000" pitchFamily="2" charset="2"/>
              <a:buChar char="v"/>
            </a:pPr>
            <a:r>
              <a:rPr lang="en-US" sz="2800" dirty="0" smtClean="0"/>
              <a:t>The </a:t>
            </a:r>
            <a:r>
              <a:rPr lang="en-US" sz="2800" dirty="0"/>
              <a:t>care of hands can limit the risk of infections in the nail area. By chew  nails or wrong cutting, various diseases such as nail fungus can occur. Therefore professional care is very important</a:t>
            </a:r>
            <a:r>
              <a:rPr lang="en-US" sz="2800" dirty="0" smtClean="0"/>
              <a:t>.</a:t>
            </a:r>
          </a:p>
          <a:p>
            <a:pPr marL="0" indent="0">
              <a:buNone/>
            </a:pPr>
            <a:endParaRPr lang="en-US" sz="2800" dirty="0"/>
          </a:p>
          <a:p>
            <a:pPr algn="just">
              <a:buFont typeface="Wingdings" panose="05000000000000000000" pitchFamily="2" charset="2"/>
              <a:buChar char="v"/>
            </a:pPr>
            <a:r>
              <a:rPr lang="en-US" sz="2800" dirty="0" smtClean="0"/>
              <a:t>The </a:t>
            </a:r>
            <a:r>
              <a:rPr lang="en-US" sz="2800" dirty="0"/>
              <a:t>first manicures are supposed to have begun 5000 years ago</a:t>
            </a:r>
            <a:r>
              <a:rPr lang="en-US" sz="2800" dirty="0" smtClean="0"/>
              <a:t>.</a:t>
            </a:r>
          </a:p>
          <a:p>
            <a:pPr marL="0" indent="0" algn="just">
              <a:buNone/>
            </a:pPr>
            <a:endParaRPr lang="en-US" sz="2800" dirty="0"/>
          </a:p>
          <a:p>
            <a:pPr algn="just">
              <a:buFont typeface="Wingdings" panose="05000000000000000000" pitchFamily="2" charset="2"/>
              <a:buChar char="v"/>
            </a:pPr>
            <a:r>
              <a:rPr lang="en-US" sz="2800" dirty="0"/>
              <a:t> In the ancient China paint polish was made of wax, eggs, gelatin </a:t>
            </a:r>
            <a:r>
              <a:rPr lang="en-US" sz="2800" dirty="0" smtClean="0"/>
              <a:t>and </a:t>
            </a:r>
            <a:r>
              <a:rPr lang="en-US" sz="2800" dirty="0"/>
              <a:t>gum </a:t>
            </a:r>
            <a:r>
              <a:rPr lang="en-US" sz="2800" dirty="0" err="1"/>
              <a:t>arabic</a:t>
            </a:r>
            <a:r>
              <a:rPr lang="en-US" sz="2800" dirty="0" smtClean="0"/>
              <a:t>.</a:t>
            </a:r>
          </a:p>
          <a:p>
            <a:pPr marL="0" indent="0" algn="just">
              <a:buNone/>
            </a:pPr>
            <a:endParaRPr lang="en-US" sz="2800" dirty="0"/>
          </a:p>
          <a:p>
            <a:pPr algn="just">
              <a:buFont typeface="Wingdings" panose="05000000000000000000" pitchFamily="2" charset="2"/>
              <a:buChar char="v"/>
            </a:pPr>
            <a:r>
              <a:rPr lang="en-US" sz="2800" dirty="0"/>
              <a:t> Cleopatra painted her fingernails with Henna. </a:t>
            </a:r>
          </a:p>
          <a:p>
            <a:pPr>
              <a:buFont typeface="Wingdings" panose="05000000000000000000" pitchFamily="2" charset="2"/>
              <a:buChar char="v"/>
            </a:pPr>
            <a:endParaRPr lang="en-US" sz="2800" dirty="0"/>
          </a:p>
          <a:p>
            <a:pPr>
              <a:buFont typeface="Wingdings" panose="05000000000000000000" pitchFamily="2" charset="2"/>
              <a:buChar char="v"/>
            </a:pPr>
            <a:endParaRPr lang="en-US" sz="2800" dirty="0"/>
          </a:p>
          <a:p>
            <a:endParaRPr lang="en-US" sz="2800" dirty="0"/>
          </a:p>
        </p:txBody>
      </p:sp>
    </p:spTree>
    <p:extLst>
      <p:ext uri="{BB962C8B-B14F-4D97-AF65-F5344CB8AC3E}">
        <p14:creationId xmlns:p14="http://schemas.microsoft.com/office/powerpoint/2010/main" val="86604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903094"/>
            <a:ext cx="9404723" cy="1400530"/>
          </a:xfrm>
        </p:spPr>
        <p:txBody>
          <a:bodyPr/>
          <a:lstStyle/>
          <a:p>
            <a:pPr algn="ctr"/>
            <a:r>
              <a:rPr lang="en-US" sz="4400" b="1" dirty="0" smtClean="0">
                <a:solidFill>
                  <a:srgbClr val="FFC000"/>
                </a:solidFill>
              </a:rPr>
              <a:t>NAIL SHAPE</a:t>
            </a:r>
            <a:endParaRPr lang="en-US" sz="4400" b="1" dirty="0">
              <a:solidFill>
                <a:srgbClr val="FFC000"/>
              </a:solidFill>
            </a:endParaRPr>
          </a:p>
        </p:txBody>
      </p:sp>
      <p:sp>
        <p:nvSpPr>
          <p:cNvPr id="3" name="Content Placeholder 2"/>
          <p:cNvSpPr>
            <a:spLocks noGrp="1"/>
          </p:cNvSpPr>
          <p:nvPr>
            <p:ph idx="1"/>
          </p:nvPr>
        </p:nvSpPr>
        <p:spPr>
          <a:xfrm>
            <a:off x="1103312" y="2052918"/>
            <a:ext cx="9855840" cy="4195481"/>
          </a:xfrm>
        </p:spPr>
        <p:txBody>
          <a:bodyPr>
            <a:normAutofit/>
          </a:bodyPr>
          <a:lstStyle/>
          <a:p>
            <a:pPr marL="0" indent="0" algn="just">
              <a:buNone/>
            </a:pPr>
            <a:r>
              <a:rPr lang="en-US" sz="2800" dirty="0" smtClean="0"/>
              <a:t>The </a:t>
            </a:r>
            <a:r>
              <a:rPr lang="en-US" sz="2800" dirty="0"/>
              <a:t>basic shapes are almond, oval, pointed, round, square, square oval, square with rounded corners, and straight with a rounded </a:t>
            </a:r>
            <a:r>
              <a:rPr lang="en-US" sz="2800" dirty="0" smtClean="0"/>
              <a:t>tip.</a:t>
            </a:r>
            <a:r>
              <a:rPr lang="en-US" sz="2800" baseline="30000" dirty="0"/>
              <a:t> </a:t>
            </a:r>
            <a:r>
              <a:rPr lang="en-US" sz="2800" dirty="0" smtClean="0"/>
              <a:t>The </a:t>
            </a:r>
            <a:r>
              <a:rPr lang="en-US" sz="2800" dirty="0"/>
              <a:t>square oval shape is sometimes known as a "</a:t>
            </a:r>
            <a:r>
              <a:rPr lang="en-US" sz="2800" dirty="0" err="1"/>
              <a:t>squoval</a:t>
            </a:r>
            <a:r>
              <a:rPr lang="en-US" sz="2800" dirty="0" smtClean="0"/>
              <a:t>",</a:t>
            </a:r>
            <a:r>
              <a:rPr lang="en-US" sz="2800" dirty="0"/>
              <a:t> a term coined in </a:t>
            </a:r>
            <a:r>
              <a:rPr lang="en-US" sz="2800" dirty="0" smtClean="0"/>
              <a:t>1984.</a:t>
            </a:r>
            <a:r>
              <a:rPr lang="en-US" sz="2800" baseline="30000" dirty="0"/>
              <a:t> </a:t>
            </a:r>
            <a:r>
              <a:rPr lang="en-US" sz="2800" dirty="0" smtClean="0"/>
              <a:t>The </a:t>
            </a:r>
            <a:r>
              <a:rPr lang="en-US" sz="2800" dirty="0" err="1"/>
              <a:t>squoval</a:t>
            </a:r>
            <a:r>
              <a:rPr lang="en-US" sz="2800" dirty="0"/>
              <a:t> is considered a </a:t>
            </a:r>
            <a:r>
              <a:rPr lang="en-US" sz="2800" dirty="0" smtClean="0"/>
              <a:t>strong </a:t>
            </a:r>
            <a:r>
              <a:rPr lang="en-US" sz="2800" dirty="0"/>
              <a:t>shape, useful for those who work with their hands</a:t>
            </a:r>
            <a:r>
              <a:rPr lang="en-US" sz="2800" dirty="0" smtClean="0"/>
              <a:t>.</a:t>
            </a:r>
            <a:endParaRPr lang="en-US" sz="2800" dirty="0"/>
          </a:p>
        </p:txBody>
      </p:sp>
    </p:spTree>
    <p:extLst>
      <p:ext uri="{BB962C8B-B14F-4D97-AF65-F5344CB8AC3E}">
        <p14:creationId xmlns:p14="http://schemas.microsoft.com/office/powerpoint/2010/main" val="4105302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normAutofit fontScale="90000"/>
          </a:bodyPr>
          <a:lstStyle/>
          <a:p>
            <a:pPr algn="ctr"/>
            <a:r>
              <a:rPr lang="en-US" sz="4800" b="1" u="sng" dirty="0" smtClean="0">
                <a:solidFill>
                  <a:srgbClr val="FFFF00"/>
                </a:solidFill>
                <a:latin typeface="+mn-lt"/>
              </a:rPr>
              <a:t>TYPES OF MANICURE</a:t>
            </a:r>
            <a:endParaRPr lang="en-US" sz="4800" b="1" u="sng" dirty="0">
              <a:solidFill>
                <a:srgbClr val="FFFF00"/>
              </a:solidFill>
              <a:latin typeface="+mn-lt"/>
            </a:endParaRPr>
          </a:p>
        </p:txBody>
      </p:sp>
      <p:sp>
        <p:nvSpPr>
          <p:cNvPr id="3" name="Content Placeholder 2"/>
          <p:cNvSpPr>
            <a:spLocks noGrp="1"/>
          </p:cNvSpPr>
          <p:nvPr>
            <p:ph idx="1"/>
          </p:nvPr>
        </p:nvSpPr>
        <p:spPr>
          <a:xfrm>
            <a:off x="838200" y="1337481"/>
            <a:ext cx="10515600" cy="4839482"/>
          </a:xfrm>
        </p:spPr>
        <p:txBody>
          <a:bodyPr>
            <a:normAutofit lnSpcReduction="10000"/>
          </a:bodyPr>
          <a:lstStyle/>
          <a:p>
            <a:pPr marL="0" indent="0">
              <a:buNone/>
            </a:pPr>
            <a:r>
              <a:rPr lang="en-US" sz="4400" b="1" dirty="0" smtClean="0"/>
              <a:t>06 Different</a:t>
            </a:r>
            <a:r>
              <a:rPr lang="en-US" sz="4400" b="1" dirty="0"/>
              <a:t> Types of </a:t>
            </a:r>
            <a:r>
              <a:rPr lang="en-US" sz="4400" b="1" dirty="0" smtClean="0"/>
              <a:t>Manicures</a:t>
            </a:r>
            <a:endParaRPr lang="en-US" sz="4400" dirty="0"/>
          </a:p>
          <a:p>
            <a:pPr marL="0" indent="0">
              <a:buNone/>
            </a:pPr>
            <a:endParaRPr lang="en-US" sz="3200" dirty="0" smtClean="0"/>
          </a:p>
          <a:p>
            <a:pPr>
              <a:buFont typeface="Wingdings" panose="05000000000000000000" pitchFamily="2" charset="2"/>
              <a:buChar char="v"/>
            </a:pPr>
            <a:r>
              <a:rPr lang="en-US" sz="3200" b="1" dirty="0" smtClean="0"/>
              <a:t>Basic</a:t>
            </a:r>
            <a:r>
              <a:rPr lang="en-US" sz="3200" b="1" dirty="0"/>
              <a:t> </a:t>
            </a:r>
            <a:r>
              <a:rPr lang="en-US" sz="3200" b="1" dirty="0" smtClean="0"/>
              <a:t>Manicure</a:t>
            </a:r>
            <a:endParaRPr lang="en-US" sz="3200" b="1" dirty="0"/>
          </a:p>
          <a:p>
            <a:pPr>
              <a:buFont typeface="Wingdings" panose="05000000000000000000" pitchFamily="2" charset="2"/>
              <a:buChar char="v"/>
            </a:pPr>
            <a:r>
              <a:rPr lang="en-US" sz="3200" b="1" dirty="0"/>
              <a:t>French </a:t>
            </a:r>
            <a:r>
              <a:rPr lang="en-US" sz="3200" b="1" dirty="0" smtClean="0"/>
              <a:t>Manicure</a:t>
            </a:r>
            <a:endParaRPr lang="en-US" sz="3200" b="1" dirty="0"/>
          </a:p>
          <a:p>
            <a:pPr>
              <a:buFont typeface="Wingdings" panose="05000000000000000000" pitchFamily="2" charset="2"/>
              <a:buChar char="v"/>
            </a:pPr>
            <a:r>
              <a:rPr lang="en-US" sz="3200" b="1" dirty="0" smtClean="0"/>
              <a:t>Electric Manicure</a:t>
            </a:r>
            <a:endParaRPr lang="en-US" sz="3200" b="1" dirty="0"/>
          </a:p>
          <a:p>
            <a:pPr>
              <a:buFont typeface="Wingdings" panose="05000000000000000000" pitchFamily="2" charset="2"/>
              <a:buChar char="v"/>
            </a:pPr>
            <a:r>
              <a:rPr lang="en-US" sz="3200" b="1" dirty="0"/>
              <a:t>Paraffin </a:t>
            </a:r>
            <a:r>
              <a:rPr lang="en-US" sz="3200" b="1" dirty="0" smtClean="0"/>
              <a:t>Wax Manicure</a:t>
            </a:r>
            <a:endParaRPr lang="en-US" sz="3200" b="1" dirty="0"/>
          </a:p>
          <a:p>
            <a:pPr>
              <a:buFont typeface="Wingdings" panose="05000000000000000000" pitchFamily="2" charset="2"/>
              <a:buChar char="v"/>
            </a:pPr>
            <a:r>
              <a:rPr lang="en-US" sz="3200" b="1" dirty="0" smtClean="0"/>
              <a:t>Booth Manicure</a:t>
            </a:r>
          </a:p>
          <a:p>
            <a:pPr>
              <a:buFont typeface="Wingdings" panose="05000000000000000000" pitchFamily="2" charset="2"/>
              <a:buChar char="v"/>
            </a:pPr>
            <a:r>
              <a:rPr lang="en-US" sz="3200" b="1" dirty="0" smtClean="0"/>
              <a:t>Hot  Oil Manicure</a:t>
            </a:r>
            <a:endParaRPr lang="en-US" sz="3200" b="1" dirty="0"/>
          </a:p>
          <a:p>
            <a:endParaRPr lang="en-US" dirty="0"/>
          </a:p>
        </p:txBody>
      </p:sp>
    </p:spTree>
    <p:extLst>
      <p:ext uri="{BB962C8B-B14F-4D97-AF65-F5344CB8AC3E}">
        <p14:creationId xmlns:p14="http://schemas.microsoft.com/office/powerpoint/2010/main" val="2220064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3048"/>
          </a:xfrm>
        </p:spPr>
        <p:txBody>
          <a:bodyPr/>
          <a:lstStyle/>
          <a:p>
            <a:pPr algn="ctr"/>
            <a:r>
              <a:rPr lang="en-US" b="1" u="sng" dirty="0" smtClean="0">
                <a:solidFill>
                  <a:srgbClr val="FFFF00"/>
                </a:solidFill>
              </a:rPr>
              <a:t>IMPLEMENTS USED IN MANICURE</a:t>
            </a:r>
            <a:endParaRPr lang="en-US" b="1" u="sng" dirty="0">
              <a:solidFill>
                <a:srgbClr val="FFFF00"/>
              </a:solidFill>
            </a:endParaRPr>
          </a:p>
        </p:txBody>
      </p:sp>
      <p:sp>
        <p:nvSpPr>
          <p:cNvPr id="3" name="Content Placeholder 2"/>
          <p:cNvSpPr>
            <a:spLocks noGrp="1"/>
          </p:cNvSpPr>
          <p:nvPr>
            <p:ph idx="1"/>
          </p:nvPr>
        </p:nvSpPr>
        <p:spPr>
          <a:xfrm>
            <a:off x="747640" y="1183344"/>
            <a:ext cx="10515600" cy="5326638"/>
          </a:xfrm>
        </p:spPr>
        <p:txBody>
          <a:bodyPr/>
          <a:lstStyle/>
          <a:p>
            <a:r>
              <a:rPr lang="en-US" sz="3600" dirty="0" smtClean="0"/>
              <a:t>  NAIL CUTTER</a:t>
            </a:r>
          </a:p>
          <a:p>
            <a:endParaRPr lang="en-US" dirty="0"/>
          </a:p>
          <a:p>
            <a:endParaRPr lang="en-US" dirty="0" smtClean="0"/>
          </a:p>
          <a:p>
            <a:endParaRPr lang="en-US" dirty="0"/>
          </a:p>
          <a:p>
            <a:r>
              <a:rPr lang="en-US" sz="3600" dirty="0" smtClean="0"/>
              <a:t>  CUTICLE PUSHER   </a:t>
            </a:r>
          </a:p>
          <a:p>
            <a:endParaRPr lang="en-US" dirty="0"/>
          </a:p>
          <a:p>
            <a:endParaRPr lang="en-US" dirty="0" smtClean="0"/>
          </a:p>
          <a:p>
            <a:endParaRPr lang="en-US" dirty="0"/>
          </a:p>
          <a:p>
            <a:r>
              <a:rPr lang="en-US" sz="3600" dirty="0" smtClean="0"/>
              <a:t>  </a:t>
            </a:r>
            <a:r>
              <a:rPr lang="en-US" sz="3600" smtClean="0"/>
              <a:t>CUTICLE </a:t>
            </a:r>
            <a:r>
              <a:rPr lang="en-US" sz="3600" smtClean="0"/>
              <a:t>NIPPER </a:t>
            </a:r>
            <a:endParaRPr lang="en-US" sz="3600" dirty="0" smtClean="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6904912" y="1160086"/>
            <a:ext cx="2392190" cy="1537836"/>
          </a:xfrm>
          <a:prstGeom prst="rect">
            <a:avLst/>
          </a:prstGeom>
        </p:spPr>
      </p:pic>
      <p:pic>
        <p:nvPicPr>
          <p:cNvPr id="5" name="Picture 4"/>
          <p:cNvPicPr>
            <a:picLocks noChangeAspect="1"/>
          </p:cNvPicPr>
          <p:nvPr/>
        </p:nvPicPr>
        <p:blipFill>
          <a:blip r:embed="rId3"/>
          <a:stretch>
            <a:fillRect/>
          </a:stretch>
        </p:blipFill>
        <p:spPr>
          <a:xfrm>
            <a:off x="6904912" y="2948399"/>
            <a:ext cx="2392190" cy="1537836"/>
          </a:xfrm>
          <a:prstGeom prst="rect">
            <a:avLst/>
          </a:prstGeom>
        </p:spPr>
      </p:pic>
      <p:pic>
        <p:nvPicPr>
          <p:cNvPr id="6" name="Picture 5"/>
          <p:cNvPicPr>
            <a:picLocks noChangeAspect="1"/>
          </p:cNvPicPr>
          <p:nvPr/>
        </p:nvPicPr>
        <p:blipFill>
          <a:blip r:embed="rId4"/>
          <a:stretch>
            <a:fillRect/>
          </a:stretch>
        </p:blipFill>
        <p:spPr>
          <a:xfrm>
            <a:off x="6904912" y="4708478"/>
            <a:ext cx="2392190" cy="1537836"/>
          </a:xfrm>
          <a:prstGeom prst="rect">
            <a:avLst/>
          </a:prstGeom>
        </p:spPr>
      </p:pic>
    </p:spTree>
    <p:extLst>
      <p:ext uri="{BB962C8B-B14F-4D97-AF65-F5344CB8AC3E}">
        <p14:creationId xmlns:p14="http://schemas.microsoft.com/office/powerpoint/2010/main" val="2251107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01722" y="368491"/>
            <a:ext cx="10515600" cy="6373504"/>
          </a:xfrm>
        </p:spPr>
        <p:txBody>
          <a:bodyPr/>
          <a:lstStyle/>
          <a:p>
            <a:r>
              <a:rPr lang="en-US" sz="3600" dirty="0" smtClean="0"/>
              <a:t>NAIL BUFFER	</a:t>
            </a:r>
          </a:p>
          <a:p>
            <a:endParaRPr lang="en-US" sz="3600" dirty="0"/>
          </a:p>
          <a:p>
            <a:endParaRPr lang="en-US" dirty="0" smtClean="0"/>
          </a:p>
          <a:p>
            <a:endParaRPr lang="en-US" dirty="0"/>
          </a:p>
          <a:p>
            <a:r>
              <a:rPr lang="en-US" sz="3600" dirty="0"/>
              <a:t>NAIL FILE</a:t>
            </a:r>
            <a:r>
              <a:rPr lang="en-US" dirty="0" smtClean="0"/>
              <a:t>	</a:t>
            </a:r>
          </a:p>
          <a:p>
            <a:endParaRPr lang="en-US" dirty="0"/>
          </a:p>
          <a:p>
            <a:endParaRPr lang="en-US" dirty="0" smtClean="0"/>
          </a:p>
          <a:p>
            <a:endParaRPr lang="en-US" dirty="0"/>
          </a:p>
          <a:p>
            <a:r>
              <a:rPr lang="en-US" sz="3600" dirty="0"/>
              <a:t>NAIL BRUSH </a:t>
            </a:r>
          </a:p>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6431687" y="545911"/>
            <a:ext cx="2614968" cy="1681051"/>
          </a:xfrm>
          <a:prstGeom prst="rect">
            <a:avLst/>
          </a:prstGeom>
        </p:spPr>
      </p:pic>
      <p:pic>
        <p:nvPicPr>
          <p:cNvPr id="6" name="Picture 5"/>
          <p:cNvPicPr>
            <a:picLocks noChangeAspect="1"/>
          </p:cNvPicPr>
          <p:nvPr/>
        </p:nvPicPr>
        <p:blipFill>
          <a:blip r:embed="rId3"/>
          <a:stretch>
            <a:fillRect/>
          </a:stretch>
        </p:blipFill>
        <p:spPr>
          <a:xfrm>
            <a:off x="6378907" y="2615009"/>
            <a:ext cx="2667748" cy="1763601"/>
          </a:xfrm>
          <a:prstGeom prst="rect">
            <a:avLst/>
          </a:prstGeom>
        </p:spPr>
      </p:pic>
      <p:pic>
        <p:nvPicPr>
          <p:cNvPr id="7" name="Picture 6"/>
          <p:cNvPicPr>
            <a:picLocks noChangeAspect="1"/>
          </p:cNvPicPr>
          <p:nvPr/>
        </p:nvPicPr>
        <p:blipFill>
          <a:blip r:embed="rId4"/>
          <a:stretch>
            <a:fillRect/>
          </a:stretch>
        </p:blipFill>
        <p:spPr>
          <a:xfrm>
            <a:off x="6431687" y="4661981"/>
            <a:ext cx="2614968" cy="1596910"/>
          </a:xfrm>
          <a:prstGeom prst="rect">
            <a:avLst/>
          </a:prstGeom>
        </p:spPr>
      </p:pic>
    </p:spTree>
    <p:extLst>
      <p:ext uri="{BB962C8B-B14F-4D97-AF65-F5344CB8AC3E}">
        <p14:creationId xmlns:p14="http://schemas.microsoft.com/office/powerpoint/2010/main" val="1113336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300251"/>
            <a:ext cx="11053549" cy="6291618"/>
          </a:xfrm>
        </p:spPr>
        <p:txBody>
          <a:bodyPr>
            <a:normAutofit fontScale="77500" lnSpcReduction="20000"/>
          </a:bodyPr>
          <a:lstStyle/>
          <a:p>
            <a:endParaRPr lang="en-US" dirty="0" smtClean="0"/>
          </a:p>
          <a:p>
            <a:r>
              <a:rPr lang="en-US" sz="3600" dirty="0" smtClean="0"/>
              <a:t>ORANGE WOOD STICK	</a:t>
            </a:r>
          </a:p>
          <a:p>
            <a:endParaRPr lang="en-US" sz="3600" dirty="0"/>
          </a:p>
          <a:p>
            <a:endParaRPr lang="en-US" dirty="0" smtClean="0"/>
          </a:p>
          <a:p>
            <a:endParaRPr lang="en-US" sz="3600" u="sng" dirty="0">
              <a:solidFill>
                <a:srgbClr val="FFFF00"/>
              </a:solidFill>
            </a:endParaRPr>
          </a:p>
          <a:p>
            <a:pPr marL="0" indent="0" fontAlgn="base">
              <a:buNone/>
            </a:pPr>
            <a:r>
              <a:rPr lang="en-US" sz="3600" b="1" u="sng" dirty="0" smtClean="0">
                <a:solidFill>
                  <a:srgbClr val="FFFF00"/>
                </a:solidFill>
              </a:rPr>
              <a:t>Other Basic Requirements:   </a:t>
            </a:r>
          </a:p>
          <a:p>
            <a:pPr fontAlgn="base"/>
            <a:endParaRPr lang="en-US" b="1" dirty="0" smtClean="0"/>
          </a:p>
          <a:p>
            <a:pPr fontAlgn="base"/>
            <a:r>
              <a:rPr lang="en-US" sz="3100" b="1" dirty="0" smtClean="0"/>
              <a:t>A finger bowl</a:t>
            </a:r>
          </a:p>
          <a:p>
            <a:pPr fontAlgn="base"/>
            <a:r>
              <a:rPr lang="en-US" sz="3100" b="1" dirty="0" smtClean="0"/>
              <a:t>Warm soapy water</a:t>
            </a:r>
          </a:p>
          <a:p>
            <a:pPr fontAlgn="base"/>
            <a:r>
              <a:rPr lang="en-US" sz="3100" b="1" dirty="0" smtClean="0"/>
              <a:t>Cuticle oil</a:t>
            </a:r>
          </a:p>
          <a:p>
            <a:pPr fontAlgn="base"/>
            <a:r>
              <a:rPr lang="en-US" sz="3100" b="1" dirty="0" smtClean="0"/>
              <a:t>Hand cream</a:t>
            </a:r>
          </a:p>
          <a:p>
            <a:pPr fontAlgn="base"/>
            <a:r>
              <a:rPr lang="en-US" sz="3100" b="1" dirty="0" smtClean="0"/>
              <a:t>Nail Polish (optional)</a:t>
            </a:r>
            <a:endParaRPr lang="en-US" sz="3100" b="1" dirty="0"/>
          </a:p>
          <a:p>
            <a:pPr fontAlgn="base"/>
            <a:r>
              <a:rPr lang="en-US" sz="3100" b="1" dirty="0" smtClean="0"/>
              <a:t>Mild Scrub</a:t>
            </a:r>
          </a:p>
          <a:p>
            <a:pPr fontAlgn="base"/>
            <a:r>
              <a:rPr lang="en-US" sz="3100" b="1" dirty="0" smtClean="0"/>
              <a:t>Manicure Table</a:t>
            </a:r>
            <a:endParaRPr lang="en-US" sz="3100" b="1" dirty="0"/>
          </a:p>
          <a:p>
            <a:pPr marL="0" indent="0">
              <a:buNone/>
            </a:pPr>
            <a:r>
              <a:rPr lang="en-US" sz="3100" dirty="0" smtClean="0"/>
              <a:t>	</a:t>
            </a:r>
            <a:endParaRPr lang="en-US" sz="3100" dirty="0"/>
          </a:p>
        </p:txBody>
      </p:sp>
      <p:pic>
        <p:nvPicPr>
          <p:cNvPr id="4" name="Picture 3"/>
          <p:cNvPicPr>
            <a:picLocks noChangeAspect="1"/>
          </p:cNvPicPr>
          <p:nvPr/>
        </p:nvPicPr>
        <p:blipFill>
          <a:blip r:embed="rId2"/>
          <a:stretch>
            <a:fillRect/>
          </a:stretch>
        </p:blipFill>
        <p:spPr>
          <a:xfrm>
            <a:off x="7124130" y="610735"/>
            <a:ext cx="2828882" cy="1818566"/>
          </a:xfrm>
          <a:prstGeom prst="rect">
            <a:avLst/>
          </a:prstGeom>
        </p:spPr>
      </p:pic>
    </p:spTree>
    <p:extLst>
      <p:ext uri="{BB962C8B-B14F-4D97-AF65-F5344CB8AC3E}">
        <p14:creationId xmlns:p14="http://schemas.microsoft.com/office/powerpoint/2010/main" val="927880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300</TotalTime>
  <Words>396</Words>
  <Application>Microsoft Office PowerPoint</Application>
  <PresentationFormat>Widescreen</PresentationFormat>
  <Paragraphs>140</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 Unicode MS</vt:lpstr>
      <vt:lpstr>Aharoni</vt:lpstr>
      <vt:lpstr>Arial</vt:lpstr>
      <vt:lpstr>Calibri</vt:lpstr>
      <vt:lpstr>Century Gothic</vt:lpstr>
      <vt:lpstr>Wingdings</vt:lpstr>
      <vt:lpstr>Wingdings 3</vt:lpstr>
      <vt:lpstr>Ion</vt:lpstr>
      <vt:lpstr>MANICURE</vt:lpstr>
      <vt:lpstr>MANICURE</vt:lpstr>
      <vt:lpstr>PowerPoint Presentation</vt:lpstr>
      <vt:lpstr>PowerPoint Presentation</vt:lpstr>
      <vt:lpstr>NAIL SHAPE</vt:lpstr>
      <vt:lpstr>TYPES OF MANICURE</vt:lpstr>
      <vt:lpstr>IMPLEMENTS USED IN MANICURE</vt:lpstr>
      <vt:lpstr>PowerPoint Presentation</vt:lpstr>
      <vt:lpstr>PowerPoint Presentation</vt:lpstr>
      <vt:lpstr>PowerPoint Presentation</vt:lpstr>
      <vt:lpstr>PowerPoint Presentation</vt:lpstr>
      <vt:lpstr>Sanitation &amp; Sterilization</vt:lpstr>
      <vt:lpstr>Procedure</vt:lpstr>
      <vt:lpstr>PowerPoint Presentation</vt:lpstr>
      <vt:lpstr>Safety Precaution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57</cp:revision>
  <dcterms:created xsi:type="dcterms:W3CDTF">2020-05-16T09:58:46Z</dcterms:created>
  <dcterms:modified xsi:type="dcterms:W3CDTF">2020-05-21T08:53:37Z</dcterms:modified>
</cp:coreProperties>
</file>